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767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Foundations of Artificial Intelligence: From Theory to Implementation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45355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Presentation by [Your Name]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5167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Instructor: Rajoshri Prozzowal Talukdar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414" y="509468"/>
            <a:ext cx="8421410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Lab Implementation: Building AI Games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8414" y="1394579"/>
            <a:ext cx="133335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Game development provides a tangible and exciting environment for applying adversarial search concepts.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34" y="2019895"/>
            <a:ext cx="4340662" cy="43406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10" y="2019895"/>
            <a:ext cx="4340662" cy="434066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85" y="2019895"/>
            <a:ext cx="4340662" cy="434066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28" y="6695182"/>
            <a:ext cx="277892" cy="27789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50513" y="6689527"/>
            <a:ext cx="2670691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Tic-Tac-Toe with Min-Max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50513" y="7057906"/>
            <a:ext cx="368796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perfect demonstration of optimal game play derived from exhaustive tree search.</a:t>
            </a:r>
            <a:endParaRPr lang="en-US" sz="14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464" y="6695182"/>
            <a:ext cx="277892" cy="27789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772150" y="6689527"/>
            <a:ext cx="20583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Puzzle Solvers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5772150" y="7057906"/>
            <a:ext cx="3688080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Using A* search to find the shortest sequence of moves to solve classic puzzles, showcasing heuristic power.</a:t>
            </a:r>
            <a:endParaRPr lang="en-US" sz="14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1220" y="6695182"/>
            <a:ext cx="277892" cy="27789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293906" y="6689527"/>
            <a:ext cx="225575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10293906" y="7057906"/>
            <a:ext cx="3688080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These foundational game AIs scale up to more complex challenges with deeper search limits and more sophisticated evaluation functions.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3" y="559237"/>
            <a:ext cx="9354383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Chapter 1: Defining Artificial Intelligence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999053" y="1738670"/>
            <a:ext cx="1293197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Artificial Intelligence is the study of agents that receive percepts from the environment and perform actions.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9373" y="1513880"/>
            <a:ext cx="22860" cy="769144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5" name="Shape 3"/>
          <p:cNvSpPr/>
          <p:nvPr/>
        </p:nvSpPr>
        <p:spPr>
          <a:xfrm>
            <a:off x="699373" y="2507813"/>
            <a:ext cx="6515933" cy="2400895"/>
          </a:xfrm>
          <a:prstGeom prst="roundRect">
            <a:avLst>
              <a:gd name="adj" fmla="val 1248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2233" y="2530673"/>
            <a:ext cx="6470213" cy="599480"/>
          </a:xfrm>
          <a:prstGeom prst="roundRect">
            <a:avLst>
              <a:gd name="adj" fmla="val 45426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3807500" y="2643068"/>
            <a:ext cx="29968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922020" y="3329940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Acting Humanly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22020" y="3727371"/>
            <a:ext cx="6070640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Turing Test approach. Machines that can exhibit intelligent behavior equivalent to, or indistinguishable from, that of a human.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5093" y="2507813"/>
            <a:ext cx="6515933" cy="2400895"/>
          </a:xfrm>
          <a:prstGeom prst="roundRect">
            <a:avLst>
              <a:gd name="adj" fmla="val 1248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37953" y="2530673"/>
            <a:ext cx="6470213" cy="599480"/>
          </a:xfrm>
          <a:prstGeom prst="roundRect">
            <a:avLst>
              <a:gd name="adj" fmla="val 45426"/>
            </a:avLst>
          </a:prstGeom>
          <a:solidFill>
            <a:srgbClr val="46464A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3220" y="2643068"/>
            <a:ext cx="29968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637740" y="3329940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Thinking Humanly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37740" y="3727371"/>
            <a:ext cx="6070640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cognitive modeling approach. Building systems that think like humans, often using introspection and psychological experiments.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9373" y="5108496"/>
            <a:ext cx="6515933" cy="2081332"/>
          </a:xfrm>
          <a:prstGeom prst="roundRect">
            <a:avLst>
              <a:gd name="adj" fmla="val 144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22233" y="5131356"/>
            <a:ext cx="6470213" cy="599480"/>
          </a:xfrm>
          <a:prstGeom prst="roundRect">
            <a:avLst>
              <a:gd name="adj" fmla="val 45426"/>
            </a:avLst>
          </a:prstGeom>
          <a:solidFill>
            <a:srgbClr val="46464A"/>
          </a:solidFill>
          <a:ln/>
        </p:spPr>
      </p:sp>
      <p:sp>
        <p:nvSpPr>
          <p:cNvPr id="17" name="Text 15"/>
          <p:cNvSpPr/>
          <p:nvPr/>
        </p:nvSpPr>
        <p:spPr>
          <a:xfrm>
            <a:off x="3807500" y="5243751"/>
            <a:ext cx="29968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922020" y="5930622"/>
            <a:ext cx="222599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Thinking Rationally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22020" y="6328053"/>
            <a:ext cx="607064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"laws of thought" approach. Using formal logic and rigorous reasoning to solve problems.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5093" y="5108496"/>
            <a:ext cx="6515933" cy="2081332"/>
          </a:xfrm>
          <a:prstGeom prst="roundRect">
            <a:avLst>
              <a:gd name="adj" fmla="val 144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37953" y="5131356"/>
            <a:ext cx="6470213" cy="599480"/>
          </a:xfrm>
          <a:prstGeom prst="roundRect">
            <a:avLst>
              <a:gd name="adj" fmla="val 45426"/>
            </a:avLst>
          </a:prstGeom>
          <a:solidFill>
            <a:srgbClr val="46464A"/>
          </a:solidFill>
          <a:ln/>
        </p:spPr>
      </p:sp>
      <p:sp>
        <p:nvSpPr>
          <p:cNvPr id="22" name="Text 20"/>
          <p:cNvSpPr/>
          <p:nvPr/>
        </p:nvSpPr>
        <p:spPr>
          <a:xfrm>
            <a:off x="10523220" y="5243751"/>
            <a:ext cx="29968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7637740" y="5930622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Acting Rationally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637740" y="6328053"/>
            <a:ext cx="607064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rational agent approach. Designing systems that act to achieve the best expected outcome.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699373" y="7414617"/>
            <a:ext cx="1323165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central concept across these categories is the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Agent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73546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Intelligent Agents: Interacting with the Environment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6821567" cy="1415058"/>
          </a:xfrm>
          <a:prstGeom prst="roundRect">
            <a:avLst>
              <a:gd name="adj" fmla="val 13085"/>
            </a:avLst>
          </a:prstGeom>
          <a:solidFill>
            <a:srgbClr val="46464A"/>
          </a:solidFill>
          <a:ln/>
        </p:spPr>
      </p:sp>
      <p:sp>
        <p:nvSpPr>
          <p:cNvPr id="4" name="Shape 2"/>
          <p:cNvSpPr/>
          <p:nvPr/>
        </p:nvSpPr>
        <p:spPr>
          <a:xfrm>
            <a:off x="555308" y="1052513"/>
            <a:ext cx="370284" cy="370284"/>
          </a:xfrm>
          <a:prstGeom prst="roundRect">
            <a:avLst>
              <a:gd name="adj" fmla="val 24692089"/>
            </a:avLst>
          </a:prstGeom>
          <a:solidFill>
            <a:srgbClr val="FFE14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7106" y="1154311"/>
            <a:ext cx="166568" cy="166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308" y="1546146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Core Loop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55308" y="1825823"/>
            <a:ext cx="65748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 agent perceives its environment through sensors and acts upon that environment through effectors.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7376874" y="929164"/>
            <a:ext cx="6821567" cy="1415058"/>
          </a:xfrm>
          <a:prstGeom prst="roundRect">
            <a:avLst>
              <a:gd name="adj" fmla="val 13085"/>
            </a:avLst>
          </a:prstGeom>
          <a:solidFill>
            <a:srgbClr val="46464A"/>
          </a:solidFill>
          <a:ln/>
        </p:spPr>
      </p:sp>
      <p:sp>
        <p:nvSpPr>
          <p:cNvPr id="9" name="Shape 6"/>
          <p:cNvSpPr/>
          <p:nvPr/>
        </p:nvSpPr>
        <p:spPr>
          <a:xfrm>
            <a:off x="7500223" y="1052513"/>
            <a:ext cx="370284" cy="370284"/>
          </a:xfrm>
          <a:prstGeom prst="roundRect">
            <a:avLst>
              <a:gd name="adj" fmla="val 24692089"/>
            </a:avLst>
          </a:prstGeom>
          <a:solidFill>
            <a:srgbClr val="FFE14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022" y="1154311"/>
            <a:ext cx="166568" cy="1665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223" y="1546146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Rational Action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500223" y="1825823"/>
            <a:ext cx="657486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rational agent acts in a way that is expected to maximize its performance measure, given the percept sequence and its prior knowledge.</a:t>
            </a:r>
            <a:endParaRPr lang="en-US" sz="9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9" y="2483048"/>
            <a:ext cx="13766483" cy="762785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93686" y="5763753"/>
            <a:ext cx="2704147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Agent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5992281" y="6209938"/>
            <a:ext cx="2906958" cy="60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Perceives then acts to achieve goals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10535248" y="5885440"/>
            <a:ext cx="270414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Effectors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0210751" y="6331625"/>
            <a:ext cx="3353142" cy="60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Perform actions on environment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1368189" y="7832426"/>
            <a:ext cx="2704147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Percepts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1043691" y="8278611"/>
            <a:ext cx="3353143" cy="60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Information received by sensors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1746770" y="3302980"/>
            <a:ext cx="2704147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Sensors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1422272" y="3749164"/>
            <a:ext cx="3353143" cy="60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Receive percepts from environment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31959" y="10249733"/>
            <a:ext cx="13766483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 goals range from creating systems that merely perform a task to creating full learning agents that adapt and improve over time.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078" y="339447"/>
            <a:ext cx="74264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Chapter 2: Problem Solving with Uninformed Search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078" y="929164"/>
            <a:ext cx="6805970" cy="68059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2078" y="7858482"/>
            <a:ext cx="170378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State Space Search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32078" y="8138279"/>
            <a:ext cx="680597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Problems are modeled as a search through a defined state space, moving from an initial state to a goal state.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353" y="929164"/>
            <a:ext cx="6805970" cy="68059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92353" y="7858482"/>
            <a:ext cx="195929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Uninformed Strategies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392353" y="8138279"/>
            <a:ext cx="6805970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These algorithms have no information about the closeness of a goal state, relying only on the structure of the search tree.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432078" y="8795504"/>
            <a:ext cx="19600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Uninformed Algorithms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32078" y="9090303"/>
            <a:ext cx="67325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Breadth-First Search (BFS)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432078" y="9330928"/>
            <a:ext cx="67325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Depth-First Search (DFS)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432078" y="9571553"/>
            <a:ext cx="67325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Iterative Deepening Search (IDS)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432078" y="9812179"/>
            <a:ext cx="67325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Bidirectional Search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7473434" y="8810982"/>
            <a:ext cx="6732508" cy="721995"/>
          </a:xfrm>
          <a:prstGeom prst="roundRect">
            <a:avLst>
              <a:gd name="adj" fmla="val 25650"/>
            </a:avLst>
          </a:prstGeom>
          <a:solidFill>
            <a:srgbClr val="4D400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83" y="8994338"/>
            <a:ext cx="154305" cy="1233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874437" y="8965168"/>
            <a:ext cx="6208157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Applications: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These techniques are foundational and used in problems like the 8-Puzzle and the N-Queen problem.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3142"/>
            <a:ext cx="1148643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Informed Search: Harnessing Heuristics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02694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46464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47010" y="2687836"/>
            <a:ext cx="370284" cy="3702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853" y="3490079"/>
            <a:ext cx="28241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Heuristic Functions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3981093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Functions that estimate the cost from the current state to the goal state. They guide search toward promising paths.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2502694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46464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058" y="2687836"/>
            <a:ext cx="370284" cy="3702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93901" y="3490079"/>
            <a:ext cx="28576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A* Search Algorithm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493901" y="3981093"/>
            <a:ext cx="3642598" cy="1610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Optimal and complete search using the cost function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f(n) = g(n) + h(n)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Requires an admissible heuristic.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2502694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46464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3106" y="2687836"/>
            <a:ext cx="370284" cy="3702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76949" y="3490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AO* Algorithm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876949" y="3981093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 extension of A* for searching AND/OR graphs, used in decomposition-based problem solving.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64037" y="611624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 the 8-Puzzle, common heuristics include Manhattan distance and the number of misplaced tiles. Admissibility ensures that the heuristic never overestimates the true cost to reach the goal.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258" y="982980"/>
            <a:ext cx="7675483" cy="1165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Optimization &amp; Local Search Techniques</a:t>
            </a:r>
            <a:endParaRPr lang="en-US" sz="3650" dirty="0"/>
          </a:p>
        </p:txBody>
      </p:sp>
      <p:sp>
        <p:nvSpPr>
          <p:cNvPr id="6" name="Text 2"/>
          <p:cNvSpPr/>
          <p:nvPr/>
        </p:nvSpPr>
        <p:spPr>
          <a:xfrm>
            <a:off x="734258" y="2673072"/>
            <a:ext cx="279749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Hill Climbing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34258" y="3232547"/>
            <a:ext cx="358187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simple local search algorithm that continuously moves in the direction of increasing value.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34258" y="4312801"/>
            <a:ext cx="358187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state space landscape is treated like a geographical terrain to be climbed.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34258" y="5393055"/>
            <a:ext cx="358187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Useful for finding a "good enough" solution quickly, rather than the absolute best.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4835485" y="2673072"/>
            <a:ext cx="3581876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Strengths and Limitations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835485" y="3582233"/>
            <a:ext cx="358187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Strength: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Requires very little memory, only tracking the current state.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835485" y="4662488"/>
            <a:ext cx="3581876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Limitation: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Prone to getting stuck in local maxima or plateaus, unable to find the global optimal solution.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34258" y="6709291"/>
            <a:ext cx="767548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Beam Search algorithm extends local search by keeping track of a limited number (</a:t>
            </a:r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 of best states in the current layer, preventing being trapped by single poor decisions.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034" y="665202"/>
            <a:ext cx="1056239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Chapter 3: Adversarial Search and Game Playing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56034" y="1466969"/>
            <a:ext cx="8947309" cy="718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Min-Max for Zero-Sum Games</a:t>
            </a:r>
            <a:endParaRPr lang="en-US" sz="4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34" y="2747724"/>
            <a:ext cx="6565463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439" y="3497461"/>
            <a:ext cx="243899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Min-Max Principle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3439" y="3870127"/>
            <a:ext cx="6190655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recursive algorithm that assumes optimal play from the opponent. MAX seeks to maximize its score, MIN seeks to minimize MAX's score.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902" y="2466618"/>
            <a:ext cx="65654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6307" y="3216354"/>
            <a:ext cx="2082879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Tree Generation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96307" y="3589020"/>
            <a:ext cx="6190655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game is represented as a tree, exploring possible moves up to a certain depth (the search horizon).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4" y="5125641"/>
            <a:ext cx="656546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3439" y="5875377"/>
            <a:ext cx="219968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Evaluation Function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43439" y="6248043"/>
            <a:ext cx="619065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Used to assign a value to non-terminal states at the search horizon.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02" y="4844534"/>
            <a:ext cx="65654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96307" y="5594271"/>
            <a:ext cx="214491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Alpha-Beta Pruning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596307" y="5966936"/>
            <a:ext cx="6190655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crucial optimization technique that eliminates branches of the search tree that do not affect the final result, dramatically improving performance.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56034" y="7264598"/>
            <a:ext cx="1331833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methodology is the core of classic game AI, from Tic-Tac-Toe to Chess programs.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824" y="540425"/>
            <a:ext cx="9042559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Constraint Satisfaction Problems (CSPs)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418993" y="3289102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Variables (X)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87824" y="3679865"/>
            <a:ext cx="3914775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set of decision variables in the problem.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5624" y="1479352"/>
            <a:ext cx="4639151" cy="463915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8553" y="3372683"/>
            <a:ext cx="293965" cy="293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9455" y="2134195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Domains (D)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929455" y="2524958"/>
            <a:ext cx="401312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possible values each variable can take.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24" y="1479352"/>
            <a:ext cx="4639151" cy="4639151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9598" y="2406134"/>
            <a:ext cx="293965" cy="293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9455" y="4443889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Constraints (C)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9929455" y="4834652"/>
            <a:ext cx="4013121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set of rules that restrict which values can be assigned simultaneously.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624" y="1479352"/>
            <a:ext cx="4639151" cy="4639151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6085" y="5176599"/>
            <a:ext cx="293965" cy="29396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87824" y="6535936"/>
            <a:ext cx="323361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Backtracking Algorithm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87824" y="7059930"/>
            <a:ext cx="6387703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standard approach for CSPs. It assigns values to one variable at a time, checking constraints, and backtracking when a constraint is violated.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7562493" y="6535936"/>
            <a:ext cx="269533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Bound Propagation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7562493" y="7059930"/>
            <a:ext cx="6387703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Techniques like Arc Consistency (AC-3) that proactively reduce the domains of unassigned variables to prune the search space before constraint violations occur.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8867"/>
            <a:ext cx="853785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Lab Implementation: Essential AI Algorithms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3406" y="1255395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Translating theoretical algorithms into functional code requires careful consideration of data structures and complexity.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683" y="1818918"/>
            <a:ext cx="2925842" cy="200060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1818918"/>
            <a:ext cx="2925842" cy="200060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303770" y="4116348"/>
            <a:ext cx="22860" cy="3253502"/>
          </a:xfrm>
          <a:prstGeom prst="roundRect">
            <a:avLst>
              <a:gd name="adj" fmla="val 1093956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>
          <a:xfrm>
            <a:off x="6650474" y="4292441"/>
            <a:ext cx="500063" cy="22860"/>
          </a:xfrm>
          <a:prstGeom prst="roundRect">
            <a:avLst>
              <a:gd name="adj" fmla="val 1093956"/>
            </a:avLst>
          </a:prstGeom>
          <a:solidFill>
            <a:srgbClr val="5F5F63"/>
          </a:solidFill>
          <a:ln/>
        </p:spPr>
      </p:sp>
      <p:sp>
        <p:nvSpPr>
          <p:cNvPr id="8" name="Shape 4"/>
          <p:cNvSpPr/>
          <p:nvPr/>
        </p:nvSpPr>
        <p:spPr>
          <a:xfrm>
            <a:off x="7127677" y="4116348"/>
            <a:ext cx="375047" cy="375047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9" name="Text 5"/>
          <p:cNvSpPr/>
          <p:nvPr/>
        </p:nvSpPr>
        <p:spPr>
          <a:xfrm>
            <a:off x="7204055" y="4164985"/>
            <a:ext cx="22229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629269" y="4173617"/>
            <a:ext cx="185237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A* Implementation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83406" y="4505206"/>
            <a:ext cx="589823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Utilizing a priority queue to efficiently manage the frontier and ensure optimality.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479863" y="5292685"/>
            <a:ext cx="500063" cy="22860"/>
          </a:xfrm>
          <a:prstGeom prst="roundRect">
            <a:avLst>
              <a:gd name="adj" fmla="val 1093956"/>
            </a:avLst>
          </a:prstGeom>
          <a:solidFill>
            <a:srgbClr val="5F5F63"/>
          </a:solidFill>
          <a:ln/>
        </p:spPr>
      </p:sp>
      <p:sp>
        <p:nvSpPr>
          <p:cNvPr id="13" name="Shape 9"/>
          <p:cNvSpPr/>
          <p:nvPr/>
        </p:nvSpPr>
        <p:spPr>
          <a:xfrm>
            <a:off x="7127677" y="5116592"/>
            <a:ext cx="375047" cy="375047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4" name="Text 10"/>
          <p:cNvSpPr/>
          <p:nvPr/>
        </p:nvSpPr>
        <p:spPr>
          <a:xfrm>
            <a:off x="7204055" y="5165229"/>
            <a:ext cx="22229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148757" y="5173861"/>
            <a:ext cx="185237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N-Queen Solver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8148757" y="5505450"/>
            <a:ext cx="589823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Applying backtracking with forward checking for efficient constraint satisfaction.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6650474" y="6154817"/>
            <a:ext cx="500063" cy="22860"/>
          </a:xfrm>
          <a:prstGeom prst="roundRect">
            <a:avLst>
              <a:gd name="adj" fmla="val 1093956"/>
            </a:avLst>
          </a:prstGeom>
          <a:solidFill>
            <a:srgbClr val="5F5F63"/>
          </a:solidFill>
          <a:ln/>
        </p:spPr>
      </p:sp>
      <p:sp>
        <p:nvSpPr>
          <p:cNvPr id="18" name="Shape 14"/>
          <p:cNvSpPr/>
          <p:nvPr/>
        </p:nvSpPr>
        <p:spPr>
          <a:xfrm>
            <a:off x="7127677" y="5978723"/>
            <a:ext cx="375047" cy="375047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9" name="Text 15"/>
          <p:cNvSpPr/>
          <p:nvPr/>
        </p:nvSpPr>
        <p:spPr>
          <a:xfrm>
            <a:off x="7204055" y="6027360"/>
            <a:ext cx="22229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4629269" y="6035992"/>
            <a:ext cx="185237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Hill Climbing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583406" y="6367582"/>
            <a:ext cx="589823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Practical use in finding optimal configurations (e.g., shortest path approximations).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583406" y="7557373"/>
            <a:ext cx="1346358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detailed complexity analysis confirms the theoretical efficiency of informed search over uninformed methods.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2025-10-26T12:31:54Z</dcterms:created>
  <dcterms:modified xsi:type="dcterms:W3CDTF">2025-10-26T12:31:54Z</dcterms:modified>
</cp:coreProperties>
</file>